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3" r:id="rId7"/>
    <p:sldId id="261" r:id="rId8"/>
    <p:sldId id="262" r:id="rId9"/>
    <p:sldId id="263" r:id="rId10"/>
    <p:sldId id="265" r:id="rId11"/>
    <p:sldId id="266" r:id="rId12"/>
    <p:sldId id="264" r:id="rId13"/>
    <p:sldId id="268" r:id="rId14"/>
    <p:sldId id="269" r:id="rId15"/>
    <p:sldId id="270" r:id="rId16"/>
    <p:sldId id="267" r:id="rId17"/>
    <p:sldId id="271" r:id="rId18"/>
    <p:sldId id="272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8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 flipV="1">
            <a:off x="228600" y="4724400"/>
            <a:ext cx="8686800" cy="18288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419600"/>
          </a:xfrm>
          <a:prstGeom prst="round2SameRect">
            <a:avLst>
              <a:gd name="adj1" fmla="val 2821"/>
              <a:gd name="adj2" fmla="val 0"/>
            </a:avLst>
          </a:prstGeom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609600" y="533400"/>
            <a:ext cx="7924800" cy="3886201"/>
          </a:xfrm>
        </p:spPr>
        <p:txBody>
          <a:bodyPr>
            <a:norm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>
          <a:xfrm>
            <a:off x="304800" y="4800600"/>
            <a:ext cx="8534400" cy="16002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553200"/>
            <a:ext cx="2133600" cy="287782"/>
          </a:xfrm>
        </p:spPr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>
          <a:xfrm>
            <a:off x="2895600" y="6553200"/>
            <a:ext cx="3429000" cy="28778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>
          <a:xfrm>
            <a:off x="6858000" y="6553200"/>
            <a:ext cx="2057400" cy="287782"/>
          </a:xfrm>
        </p:spPr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400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rot="5400000">
            <a:off x="4862513" y="2300287"/>
            <a:ext cx="6096000" cy="1952625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 orient="vert"/>
          </p:nvPr>
        </p:nvSpPr>
        <p:spPr>
          <a:xfrm>
            <a:off x="7029450" y="274638"/>
            <a:ext cx="1752600" cy="5973762"/>
          </a:xfrm>
        </p:spPr>
        <p:txBody>
          <a:bodyPr vert="eaVert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228600"/>
            <a:ext cx="8686800" cy="4953000"/>
          </a:xfrm>
          <a:prstGeom prst="round2SameRect">
            <a:avLst>
              <a:gd name="adj1" fmla="val 2821"/>
              <a:gd name="adj2" fmla="val 0"/>
            </a:avLst>
          </a:prstGeom>
          <a:solidFill>
            <a:schemeClr val="tx2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 Same Side Corner Rectangle 6"/>
          <p:cNvSpPr/>
          <p:nvPr/>
        </p:nvSpPr>
        <p:spPr>
          <a:xfrm flipV="1">
            <a:off x="228600" y="5257800"/>
            <a:ext cx="8686800" cy="1295400"/>
          </a:xfrm>
          <a:prstGeom prst="round2SameRect">
            <a:avLst>
              <a:gd name="adj1" fmla="val 10784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685800" y="838200"/>
            <a:ext cx="7772400" cy="4191000"/>
          </a:xfrm>
        </p:spPr>
        <p:txBody>
          <a:bodyPr anchor="ctr"/>
          <a:lstStyle>
            <a:lvl1pPr algn="ctr">
              <a:defRPr sz="4800" b="0" cap="none" baseline="0">
                <a:solidFill>
                  <a:schemeClr val="bg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722313" y="5410200"/>
            <a:ext cx="7772400" cy="104298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1752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60520" cy="47548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>
          <a:xfrm>
            <a:off x="301752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/>
          </p:cNvSpPr>
          <p:nvPr>
            <p:ph sz="half" idx="2"/>
          </p:nvPr>
        </p:nvSpPr>
        <p:spPr>
          <a:xfrm>
            <a:off x="301752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body" sz="quarter" idx="3"/>
          </p:nvPr>
        </p:nvSpPr>
        <p:spPr>
          <a:xfrm>
            <a:off x="4645024" y="1535112"/>
            <a:ext cx="4160520" cy="827087"/>
          </a:xfrm>
        </p:spPr>
        <p:txBody>
          <a:bodyPr anchor="ctr"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>
              <a:contourClr>
                <a:schemeClr val="accent2">
                  <a:shade val="75000"/>
                </a:schemeClr>
              </a:contourClr>
            </a:sp3d>
          </a:bodyPr>
          <a:lstStyle>
            <a:lvl1pPr marL="0" indent="0" algn="ctr">
              <a:buNone/>
              <a:defRPr lang="en-US" sz="2400" b="0" dirty="0" smtClean="0">
                <a:ln w="11430"/>
                <a:solidFill>
                  <a:schemeClr val="tx2"/>
                </a:solidFill>
                <a:effectLst/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Rectangle 5"/>
          <p:cNvSpPr>
            <a:spLocks noGrp="1"/>
          </p:cNvSpPr>
          <p:nvPr>
            <p:ph sz="quarter" idx="4"/>
          </p:nvPr>
        </p:nvSpPr>
        <p:spPr>
          <a:xfrm>
            <a:off x="4645024" y="2373312"/>
            <a:ext cx="41605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724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0" name="Rectangle 9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>
            <a:spLocks noGrp="1"/>
          </p:cNvSpPr>
          <p:nvPr>
            <p:ph type="pic" idx="1"/>
          </p:nvPr>
        </p:nvSpPr>
        <p:spPr>
          <a:xfrm>
            <a:off x="228600" y="1524000"/>
            <a:ext cx="8686800" cy="4910328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6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4876800" y="152400"/>
            <a:ext cx="3581400" cy="1295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967288" y="152400"/>
            <a:ext cx="3400425" cy="1295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4495800" cy="1143000"/>
          </a:xfrm>
        </p:spPr>
        <p:txBody>
          <a:bodyPr anchor="ctr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body" sz="half" idx="2"/>
          </p:nvPr>
        </p:nvSpPr>
        <p:spPr>
          <a:xfrm>
            <a:off x="5105400" y="228600"/>
            <a:ext cx="3200400" cy="1143000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6528816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ame Side Corner Rectangle 6"/>
          <p:cNvSpPr/>
          <p:nvPr/>
        </p:nvSpPr>
        <p:spPr>
          <a:xfrm>
            <a:off x="228600" y="152400"/>
            <a:ext cx="8686800" cy="1295400"/>
          </a:xfrm>
          <a:prstGeom prst="round2SameRect">
            <a:avLst>
              <a:gd name="adj1" fmla="val 4902"/>
              <a:gd name="adj2" fmla="val 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600200"/>
            <a:ext cx="8534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F13FDF-B0E7-462D-949B-A3BD77045246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520942"/>
            <a:ext cx="34290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20942"/>
            <a:ext cx="2133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E3FAA3FE-D583-47C7-B5A4-8C9EE87D18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28600" y="6524625"/>
            <a:ext cx="8686800" cy="1588"/>
          </a:xfrm>
          <a:prstGeom prst="line">
            <a:avLst/>
          </a:prstGeom>
          <a:ln w="12700" cap="rnd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FFFFFF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2"/>
        </a:buClr>
        <a:buSzPct val="100000"/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630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73736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194560" indent="-182880" algn="l" defTabSz="914400" rtl="0" eaLnBrk="1" latinLnBrk="0" hangingPunct="1">
        <a:spcBef>
          <a:spcPts val="310"/>
        </a:spcBef>
        <a:buClr>
          <a:schemeClr val="accent2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6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8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8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20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 to Matrices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Don’t be scared…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192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Multiplying a matrix by a matrix: </a:t>
            </a:r>
          </a:p>
          <a:p>
            <a:pPr lvl="1"/>
            <a:r>
              <a:rPr lang="en-US" dirty="0" smtClean="0"/>
              <a:t>the product of matrices A and B (AB) is defined if the number of columns in A equals the number of rows in B.</a:t>
            </a:r>
          </a:p>
          <a:p>
            <a:pPr lvl="1"/>
            <a:r>
              <a:rPr lang="en-US" dirty="0" smtClean="0"/>
              <a:t>Assuming A has </a:t>
            </a:r>
            <a:r>
              <a:rPr lang="en-US" dirty="0" err="1" smtClean="0"/>
              <a:t>ixj</a:t>
            </a:r>
            <a:r>
              <a:rPr lang="en-US" dirty="0" smtClean="0"/>
              <a:t> dimensions and B has </a:t>
            </a:r>
            <a:r>
              <a:rPr lang="en-US" dirty="0" err="1" smtClean="0"/>
              <a:t>jxk</a:t>
            </a:r>
            <a:r>
              <a:rPr lang="en-US" dirty="0" smtClean="0"/>
              <a:t> dimensions, the resulting matrix, C, will have dimensions </a:t>
            </a:r>
            <a:r>
              <a:rPr lang="en-US" dirty="0" err="1" smtClean="0"/>
              <a:t>ixk</a:t>
            </a:r>
            <a:endParaRPr lang="en-US" dirty="0" smtClean="0"/>
          </a:p>
          <a:p>
            <a:pPr lvl="1"/>
            <a:r>
              <a:rPr lang="en-US" dirty="0" smtClean="0"/>
              <a:t>In other words, in order to multiply them the inner dimensions must match and the result is the outer dimensions.</a:t>
            </a:r>
          </a:p>
          <a:p>
            <a:pPr lvl="1"/>
            <a:r>
              <a:rPr lang="en-US" dirty="0" smtClean="0"/>
              <a:t>Each element in C can by computed by: 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14399" y="5410200"/>
          <a:ext cx="3272589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2" name="Equation" r:id="rId3" imgW="863280" imgH="241200" progId="Equation.DSMT4">
                  <p:embed/>
                </p:oleObj>
              </mc:Choice>
              <mc:Fallback>
                <p:oleObj name="Equation" r:id="rId3" imgW="86328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399" y="5410200"/>
                        <a:ext cx="3272589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Multiplying a matrix by a matrix: 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609600" y="2057400"/>
          <a:ext cx="4572000" cy="443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3" imgW="2819160" imgH="2730240" progId="Equation.DSMT4">
                  <p:embed/>
                </p:oleObj>
              </mc:Choice>
              <mc:Fallback>
                <p:oleObj name="Equation" r:id="rId3" imgW="2819160" imgH="2730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057400"/>
                        <a:ext cx="4572000" cy="443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914400" y="2819400"/>
            <a:ext cx="6172200" cy="750332"/>
            <a:chOff x="914400" y="2819400"/>
            <a:chExt cx="6172200" cy="750332"/>
          </a:xfrm>
        </p:grpSpPr>
        <p:sp>
          <p:nvSpPr>
            <p:cNvPr id="6" name="TextBox 5"/>
            <p:cNvSpPr txBox="1"/>
            <p:nvPr/>
          </p:nvSpPr>
          <p:spPr>
            <a:xfrm>
              <a:off x="3962400" y="3200400"/>
              <a:ext cx="3124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Matching inner dimensions!!</a:t>
              </a:r>
              <a:endParaRPr lang="en-US" dirty="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rot="10800000">
              <a:off x="2514600" y="2895600"/>
              <a:ext cx="1371600" cy="457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0800000">
              <a:off x="914400" y="2819400"/>
              <a:ext cx="2971800" cy="6096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609600" y="2667000"/>
            <a:ext cx="7924800" cy="1207532"/>
            <a:chOff x="609600" y="2667000"/>
            <a:chExt cx="7924800" cy="1207532"/>
          </a:xfrm>
        </p:grpSpPr>
        <p:sp>
          <p:nvSpPr>
            <p:cNvPr id="12" name="TextBox 11"/>
            <p:cNvSpPr txBox="1"/>
            <p:nvPr/>
          </p:nvSpPr>
          <p:spPr>
            <a:xfrm>
              <a:off x="3962400" y="3505200"/>
              <a:ext cx="4572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Resulting matrix has outer dimensions!!!</a:t>
              </a:r>
              <a:endParaRPr lang="en-US" dirty="0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10800000" flipV="1">
              <a:off x="1676400" y="3657600"/>
              <a:ext cx="2362200" cy="76200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609600" y="2667000"/>
              <a:ext cx="152400" cy="228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2590800" y="2667000"/>
              <a:ext cx="152400" cy="228600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533400" y="4038600"/>
            <a:ext cx="4876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9600" y="4495800"/>
            <a:ext cx="4876800" cy="198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143000" y="22860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2971800" y="2133600"/>
            <a:ext cx="228600" cy="228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1524000" y="2286000"/>
            <a:ext cx="228600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2971800" y="2514600"/>
            <a:ext cx="228600" cy="228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828800" y="2286000"/>
            <a:ext cx="228600" cy="2286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2971800" y="2819400"/>
            <a:ext cx="228600" cy="228600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Square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Trace: the sum of the diagonal of a square matrix.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2541723"/>
              </p:ext>
            </p:extLst>
          </p:nvPr>
        </p:nvGraphicFramePr>
        <p:xfrm>
          <a:off x="685799" y="2362200"/>
          <a:ext cx="4371641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1320480" imgH="939600" progId="Equation.DSMT4">
                  <p:embed/>
                </p:oleObj>
              </mc:Choice>
              <mc:Fallback>
                <p:oleObj name="Equation" r:id="rId3" imgW="1320480" imgH="939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799" y="2362200"/>
                        <a:ext cx="4371641" cy="312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Square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Determinant</a:t>
            </a:r>
            <a:r>
              <a:rPr lang="en-US" dirty="0"/>
              <a:t>: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determinant of a matrix is a scalar </a:t>
            </a:r>
            <a:r>
              <a:rPr lang="en-US" dirty="0" smtClean="0"/>
              <a:t>representation of matrix; considered the “volume” of the matrix or in the case of a VCV matrix it is the generalized variance. </a:t>
            </a:r>
          </a:p>
          <a:p>
            <a:pPr lvl="1"/>
            <a:r>
              <a:rPr lang="en-US" dirty="0" smtClean="0"/>
              <a:t>Only </a:t>
            </a:r>
            <a:r>
              <a:rPr lang="en-US" dirty="0"/>
              <a:t>square matrices </a:t>
            </a:r>
            <a:r>
              <a:rPr lang="en-US" dirty="0" smtClean="0"/>
              <a:t>have determinants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Determinants </a:t>
            </a:r>
            <a:r>
              <a:rPr lang="en-US" dirty="0"/>
              <a:t>are also useful because they tell us whether or not a matrix can </a:t>
            </a:r>
            <a:r>
              <a:rPr lang="en-US" dirty="0" smtClean="0"/>
              <a:t>be inverted (next).</a:t>
            </a:r>
          </a:p>
          <a:p>
            <a:pPr lvl="1"/>
            <a:r>
              <a:rPr lang="en-US" dirty="0" smtClean="0"/>
              <a:t>Not all square matrices can be inverted (must be full rank, non-singular matrix)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4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Square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Determinant: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708938"/>
              </p:ext>
            </p:extLst>
          </p:nvPr>
        </p:nvGraphicFramePr>
        <p:xfrm>
          <a:off x="449262" y="2286000"/>
          <a:ext cx="8542338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9" name="Equation" r:id="rId3" imgW="2920680" imgH="1244520" progId="Equation.DSMT4">
                  <p:embed/>
                </p:oleObj>
              </mc:Choice>
              <mc:Fallback>
                <p:oleObj name="Equation" r:id="rId3" imgW="2920680" imgH="12445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2" y="2286000"/>
                        <a:ext cx="8542338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3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Reducing Square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953000"/>
          </a:xfrm>
        </p:spPr>
        <p:txBody>
          <a:bodyPr/>
          <a:lstStyle/>
          <a:p>
            <a:r>
              <a:rPr lang="en-US" dirty="0" smtClean="0"/>
              <a:t>Determinant: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078387"/>
              </p:ext>
            </p:extLst>
          </p:nvPr>
        </p:nvGraphicFramePr>
        <p:xfrm>
          <a:off x="533400" y="1905000"/>
          <a:ext cx="7656513" cy="45785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Equation" r:id="rId3" imgW="3670200" imgH="2184120" progId="Equation.DSMT4">
                  <p:embed/>
                </p:oleObj>
              </mc:Choice>
              <mc:Fallback>
                <p:oleObj name="Equation" r:id="rId3" imgW="3670200" imgH="21841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7656513" cy="45785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4536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Inverse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Inverse: Needed to perform the “division” of 2 square matrices</a:t>
            </a:r>
          </a:p>
          <a:p>
            <a:pPr lvl="1"/>
            <a:r>
              <a:rPr lang="en-US" dirty="0" smtClean="0"/>
              <a:t>In scalar terms A/B is the same as A * 1/B</a:t>
            </a:r>
          </a:p>
          <a:p>
            <a:pPr lvl="1"/>
            <a:r>
              <a:rPr lang="en-US" dirty="0" smtClean="0"/>
              <a:t>When we want to divide matrix A by matrix B we simply multiply by A by the inverse of B </a:t>
            </a:r>
          </a:p>
          <a:p>
            <a:pPr lvl="1"/>
            <a:r>
              <a:rPr lang="en-US" dirty="0" smtClean="0"/>
              <a:t>An inverse matrix is defined as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74547"/>
              </p:ext>
            </p:extLst>
          </p:nvPr>
        </p:nvGraphicFramePr>
        <p:xfrm>
          <a:off x="533400" y="4648200"/>
          <a:ext cx="788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4" name="Equation" r:id="rId3" imgW="2628720" imgH="304560" progId="Equation.DSMT4">
                  <p:embed/>
                </p:oleObj>
              </mc:Choice>
              <mc:Fallback>
                <p:oleObj name="Equation" r:id="rId3" imgW="26287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4648200"/>
                        <a:ext cx="78867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8902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Inverse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Inverse: Needed to perform the “division” of 2 square matrices</a:t>
            </a:r>
          </a:p>
          <a:p>
            <a:pPr lvl="1"/>
            <a:r>
              <a:rPr lang="en-US" dirty="0" smtClean="0"/>
              <a:t>In scalar terms A/B is the same as A * 1/B</a:t>
            </a:r>
          </a:p>
          <a:p>
            <a:pPr lvl="1"/>
            <a:r>
              <a:rPr lang="en-US" dirty="0" smtClean="0"/>
              <a:t>When we want to divide matrix A by matrix B we simply multiply by A by the inverse of B </a:t>
            </a:r>
          </a:p>
          <a:p>
            <a:pPr lvl="1"/>
            <a:r>
              <a:rPr lang="en-US" dirty="0" smtClean="0"/>
              <a:t>An inverse matrix is defined as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953081"/>
              </p:ext>
            </p:extLst>
          </p:nvPr>
        </p:nvGraphicFramePr>
        <p:xfrm>
          <a:off x="533400" y="4648200"/>
          <a:ext cx="7886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8" name="Equation" r:id="rId3" imgW="2628720" imgH="304560" progId="Equation.DSMT4">
                  <p:embed/>
                </p:oleObj>
              </mc:Choice>
              <mc:Fallback>
                <p:oleObj name="Equation" r:id="rId3" imgW="2628720" imgH="304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3400" y="4648200"/>
                        <a:ext cx="78867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0722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Inverse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Matrix Inverse:</a:t>
            </a:r>
          </a:p>
          <a:p>
            <a:pPr lvl="1"/>
            <a:r>
              <a:rPr lang="en-US" dirty="0" smtClean="0"/>
              <a:t>For a 2x2 matrix the inverse is relatively simple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For anything else, use a computer…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386904"/>
              </p:ext>
            </p:extLst>
          </p:nvPr>
        </p:nvGraphicFramePr>
        <p:xfrm>
          <a:off x="914400" y="2629184"/>
          <a:ext cx="5486400" cy="34668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3" name="Equation" r:id="rId3" imgW="2552400" imgH="1612800" progId="Equation.DSMT4">
                  <p:embed/>
                </p:oleObj>
              </mc:Choice>
              <mc:Fallback>
                <p:oleObj name="Equation" r:id="rId3" imgW="2552400" imgH="1612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400" y="2629184"/>
                        <a:ext cx="5486400" cy="34668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7183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Singular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Singular Matrix: A matrix is considered singular if the determinant of the matrix is zero</a:t>
            </a:r>
          </a:p>
          <a:p>
            <a:pPr lvl="1"/>
            <a:r>
              <a:rPr lang="en-US" dirty="0" smtClean="0"/>
              <a:t>The matrix cannot be inverted</a:t>
            </a:r>
          </a:p>
          <a:p>
            <a:pPr lvl="1"/>
            <a:r>
              <a:rPr lang="en-US" dirty="0" smtClean="0"/>
              <a:t>Usually caused by linear dependencies between vectors</a:t>
            </a:r>
          </a:p>
          <a:p>
            <a:pPr lvl="1"/>
            <a:r>
              <a:rPr lang="en-US" dirty="0" smtClean="0"/>
              <a:t>When a matrix is not full rank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An extreme form of </a:t>
            </a:r>
            <a:r>
              <a:rPr lang="en-US" dirty="0" err="1" smtClean="0"/>
              <a:t>multicollinearity</a:t>
            </a:r>
            <a:r>
              <a:rPr lang="en-US" dirty="0" smtClean="0"/>
              <a:t> in the matrix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2950241"/>
              </p:ext>
            </p:extLst>
          </p:nvPr>
        </p:nvGraphicFramePr>
        <p:xfrm>
          <a:off x="762000" y="3962400"/>
          <a:ext cx="7440083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5" name="Equation" r:id="rId3" imgW="2349360" imgH="457200" progId="Equation.DSMT4">
                  <p:embed/>
                </p:oleObj>
              </mc:Choice>
              <mc:Fallback>
                <p:oleObj name="Equation" r:id="rId3" imgW="23493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3962400"/>
                        <a:ext cx="7440083" cy="1447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2140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matrix?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Matrix is just rectangular arrays of items</a:t>
            </a:r>
          </a:p>
          <a:p>
            <a:r>
              <a:rPr lang="en-US" dirty="0" smtClean="0"/>
              <a:t>A typical </a:t>
            </a:r>
            <a:r>
              <a:rPr lang="en-US" dirty="0"/>
              <a:t>matrix </a:t>
            </a:r>
            <a:r>
              <a:rPr lang="en-US" dirty="0" smtClean="0"/>
              <a:t>is </a:t>
            </a:r>
            <a:r>
              <a:rPr lang="en-US" dirty="0"/>
              <a:t>a rectangular array of numbers arranged in rows and columns.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610354"/>
              </p:ext>
            </p:extLst>
          </p:nvPr>
        </p:nvGraphicFramePr>
        <p:xfrm>
          <a:off x="1905000" y="3352800"/>
          <a:ext cx="4965700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1511280" imgH="711000" progId="Equation.DSMT4">
                  <p:embed/>
                </p:oleObj>
              </mc:Choice>
              <mc:Fallback>
                <p:oleObj name="Equation" r:id="rId3" imgW="1511280" imgH="71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352800"/>
                        <a:ext cx="4965700" cy="233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94087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Sizing a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convention matrices are “sized” using the number of rows (m) by number of columns (n).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965105"/>
              </p:ext>
            </p:extLst>
          </p:nvPr>
        </p:nvGraphicFramePr>
        <p:xfrm>
          <a:off x="685800" y="2667000"/>
          <a:ext cx="356235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3" imgW="1511300" imgH="711200" progId="Equation.DSMT4">
                  <p:embed/>
                </p:oleObj>
              </mc:Choice>
              <mc:Fallback>
                <p:oleObj name="Equation" r:id="rId3" imgW="1511300" imgH="711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67000"/>
                        <a:ext cx="356235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658410"/>
              </p:ext>
            </p:extLst>
          </p:nvPr>
        </p:nvGraphicFramePr>
        <p:xfrm>
          <a:off x="4648200" y="2667000"/>
          <a:ext cx="233362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5" imgW="990360" imgH="711000" progId="Equation.DSMT4">
                  <p:embed/>
                </p:oleObj>
              </mc:Choice>
              <mc:Fallback>
                <p:oleObj name="Equation" r:id="rId5" imgW="990360" imgH="7110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667000"/>
                        <a:ext cx="2333625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4004699"/>
              </p:ext>
            </p:extLst>
          </p:nvPr>
        </p:nvGraphicFramePr>
        <p:xfrm>
          <a:off x="1447800" y="4343400"/>
          <a:ext cx="2033588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7" imgW="863280" imgH="914400" progId="Equation.DSMT4">
                  <p:embed/>
                </p:oleObj>
              </mc:Choice>
              <mc:Fallback>
                <p:oleObj name="Equation" r:id="rId7" imgW="86328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2033588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7" name="Object 19"/>
          <p:cNvGraphicFramePr>
            <a:graphicFrameLocks noChangeAspect="1"/>
          </p:cNvGraphicFramePr>
          <p:nvPr/>
        </p:nvGraphicFramePr>
        <p:xfrm>
          <a:off x="5334000" y="5105400"/>
          <a:ext cx="1316038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9" imgW="558720" imgH="291960" progId="Equation.DSMT4">
                  <p:embed/>
                </p:oleObj>
              </mc:Choice>
              <mc:Fallback>
                <p:oleObj name="Equation" r:id="rId9" imgW="55872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05400"/>
                        <a:ext cx="1316038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2194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“Special”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Square matrix: a square matrix is an </a:t>
            </a:r>
            <a:r>
              <a:rPr lang="en-US" dirty="0" err="1" smtClean="0"/>
              <a:t>mxn</a:t>
            </a:r>
            <a:r>
              <a:rPr lang="en-US" dirty="0" smtClean="0"/>
              <a:t> matrix in which m = n.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Vector: a vector is an </a:t>
            </a:r>
            <a:r>
              <a:rPr lang="en-US" dirty="0" err="1" smtClean="0"/>
              <a:t>mxn</a:t>
            </a:r>
            <a:r>
              <a:rPr lang="en-US" dirty="0" smtClean="0"/>
              <a:t> matrix where either m OR n = 1 (but not both).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3962400" y="2209800"/>
          <a:ext cx="2324100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3" imgW="990360" imgH="711000" progId="Equation.DSMT4">
                  <p:embed/>
                </p:oleObj>
              </mc:Choice>
              <mc:Fallback>
                <p:oleObj name="Equation" r:id="rId3" imgW="990360" imgH="711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209800"/>
                        <a:ext cx="2324100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267200" y="4495800"/>
          <a:ext cx="4165600" cy="19696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5" imgW="1942920" imgH="914400" progId="Equation.DSMT4">
                  <p:embed/>
                </p:oleObj>
              </mc:Choice>
              <mc:Fallback>
                <p:oleObj name="Equation" r:id="rId5" imgW="194292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495800"/>
                        <a:ext cx="4165600" cy="196966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“Special” Matrices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Scalar: a scalar is an </a:t>
            </a:r>
            <a:r>
              <a:rPr lang="en-US" dirty="0" err="1" smtClean="0"/>
              <a:t>mxn</a:t>
            </a:r>
            <a:r>
              <a:rPr lang="en-US" dirty="0" smtClean="0"/>
              <a:t> matrix where BOTH m and n = 1.</a:t>
            </a:r>
          </a:p>
          <a:p>
            <a:endParaRPr lang="en-US" dirty="0" smtClean="0"/>
          </a:p>
          <a:p>
            <a:r>
              <a:rPr lang="en-US" dirty="0" smtClean="0"/>
              <a:t>Zero matrix: an </a:t>
            </a:r>
            <a:r>
              <a:rPr lang="en-US" dirty="0" err="1" smtClean="0"/>
              <a:t>mxn</a:t>
            </a:r>
            <a:r>
              <a:rPr lang="en-US" dirty="0" smtClean="0"/>
              <a:t> matrix of zeros.   </a:t>
            </a:r>
          </a:p>
          <a:p>
            <a:endParaRPr lang="en-US" dirty="0" smtClean="0"/>
          </a:p>
          <a:p>
            <a:r>
              <a:rPr lang="en-US" dirty="0" smtClean="0"/>
              <a:t>Identity Matrix: a square (</a:t>
            </a:r>
            <a:r>
              <a:rPr lang="en-US" dirty="0" err="1" smtClean="0"/>
              <a:t>mxm</a:t>
            </a:r>
            <a:r>
              <a:rPr lang="en-US" dirty="0" smtClean="0"/>
              <a:t>) matrix with 1s on the diagonal and zeros everywhere else.</a:t>
            </a: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4343400" y="2286000"/>
          <a:ext cx="1316038" cy="688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9" name="Equation" r:id="rId3" imgW="558720" imgH="291960" progId="Equation.DSMT4">
                  <p:embed/>
                </p:oleObj>
              </mc:Choice>
              <mc:Fallback>
                <p:oleObj name="Equation" r:id="rId3" imgW="558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286000"/>
                        <a:ext cx="1316038" cy="688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781800" y="2514600"/>
          <a:ext cx="1824038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0" name="Equation" r:id="rId5" imgW="774360" imgH="711000" progId="Equation.DSMT4">
                  <p:embed/>
                </p:oleObj>
              </mc:Choice>
              <mc:Fallback>
                <p:oleObj name="Equation" r:id="rId5" imgW="774360" imgH="711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2514600"/>
                        <a:ext cx="1824038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6477000" y="4648200"/>
          <a:ext cx="230187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1" name="Equation" r:id="rId7" imgW="977760" imgH="711000" progId="Equation.DSMT4">
                  <p:embed/>
                </p:oleObj>
              </mc:Choice>
              <mc:Fallback>
                <p:oleObj name="Equation" r:id="rId7" imgW="977760" imgH="71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4648200"/>
                        <a:ext cx="2301875" cy="167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Rank: the rank of a matrix is the maximum number of linearly independent vectors (either row or column) in a matrix</a:t>
            </a:r>
          </a:p>
          <a:p>
            <a:r>
              <a:rPr lang="en-US" dirty="0" smtClean="0"/>
              <a:t>Full Rank: A matrix is considered full rank when all vectors are linearly independent</a:t>
            </a:r>
          </a:p>
        </p:txBody>
      </p:sp>
    </p:spTree>
    <p:extLst>
      <p:ext uri="{BB962C8B-B14F-4D97-AF65-F5344CB8AC3E}">
        <p14:creationId xmlns:p14="http://schemas.microsoft.com/office/powerpoint/2010/main" val="285544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Transposing a Matrix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Matrix Transpose: is the </a:t>
            </a:r>
            <a:r>
              <a:rPr lang="en-US" dirty="0" err="1" smtClean="0"/>
              <a:t>mxn</a:t>
            </a:r>
            <a:r>
              <a:rPr lang="en-US" dirty="0" smtClean="0"/>
              <a:t> matrix obtained by interchanging the rows and columns of a matrix (converting it to an </a:t>
            </a:r>
            <a:r>
              <a:rPr lang="en-US" dirty="0" err="1" smtClean="0"/>
              <a:t>nxm</a:t>
            </a:r>
            <a:r>
              <a:rPr lang="en-US" dirty="0" smtClean="0"/>
              <a:t> matrix)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685800" y="2895600"/>
          <a:ext cx="4044678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3" imgW="2120760" imgH="914400" progId="Equation.DSMT4">
                  <p:embed/>
                </p:oleObj>
              </mc:Choice>
              <mc:Fallback>
                <p:oleObj name="Equation" r:id="rId3" imgW="2120760" imgH="914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95600"/>
                        <a:ext cx="4044678" cy="175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9600" y="4419600"/>
          <a:ext cx="6783388" cy="215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5" imgW="2882880" imgH="914400" progId="Equation.DSMT4">
                  <p:embed/>
                </p:oleObj>
              </mc:Choice>
              <mc:Fallback>
                <p:oleObj name="Equation" r:id="rId5" imgW="288288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419600"/>
                        <a:ext cx="6783388" cy="2155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1447800" y="4648200"/>
            <a:ext cx="5334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16200000">
            <a:off x="6057900" y="3695700"/>
            <a:ext cx="533400" cy="1981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6200000">
            <a:off x="2514600" y="3581400"/>
            <a:ext cx="533400" cy="26670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34000" y="4343400"/>
            <a:ext cx="533400" cy="22098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  <p:bldP spid="7" grpId="1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Addition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Matrices can be added (or subtracted) as long as the 2 matrices are the same size</a:t>
            </a:r>
          </a:p>
          <a:p>
            <a:pPr lvl="1"/>
            <a:r>
              <a:rPr lang="en-US" dirty="0" smtClean="0"/>
              <a:t>Simply add or subtract the corresponding components of each matrix.  </a:t>
            </a:r>
            <a:endParaRPr 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685800" y="3429000"/>
          <a:ext cx="7189788" cy="268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3" name="Equation" r:id="rId3" imgW="4431960" imgH="1650960" progId="Equation.DSMT4">
                  <p:embed/>
                </p:oleObj>
              </mc:Choice>
              <mc:Fallback>
                <p:oleObj name="Equation" r:id="rId3" imgW="4431960" imgH="16509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429000"/>
                        <a:ext cx="7189788" cy="2682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Multiplying a matrix by a scalar: each element in the matrix is multiplied by the scalar.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685800" y="2819400"/>
          <a:ext cx="6020672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7" name="Equation" r:id="rId3" imgW="2565360" imgH="939600" progId="Equation.DSMT4">
                  <p:embed/>
                </p:oleObj>
              </mc:Choice>
              <mc:Fallback>
                <p:oleObj name="Equation" r:id="rId3" imgW="2565360" imgH="939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819400"/>
                        <a:ext cx="6020672" cy="220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fab">
  <a:themeElements>
    <a:clrScheme name="Prefab">
      <a:dk1>
        <a:sysClr val="windowText" lastClr="000000"/>
      </a:dk1>
      <a:lt1>
        <a:sysClr val="window" lastClr="FFFFFF"/>
      </a:lt1>
      <a:dk2>
        <a:srgbClr val="5D5C64"/>
      </a:dk2>
      <a:lt2>
        <a:srgbClr val="E4D9BE"/>
      </a:lt2>
      <a:accent1>
        <a:srgbClr val="E0B62E"/>
      </a:accent1>
      <a:accent2>
        <a:srgbClr val="E6632E"/>
      </a:accent2>
      <a:accent3>
        <a:srgbClr val="73C1C7"/>
      </a:accent3>
      <a:accent4>
        <a:srgbClr val="75964C"/>
      </a:accent4>
      <a:accent5>
        <a:srgbClr val="C78C45"/>
      </a:accent5>
      <a:accent6>
        <a:srgbClr val="BCA076"/>
      </a:accent6>
      <a:hlink>
        <a:srgbClr val="CF3B0D"/>
      </a:hlink>
      <a:folHlink>
        <a:srgbClr val="7E756C"/>
      </a:folHlink>
    </a:clrScheme>
    <a:fontScheme name="Prefab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refab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0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17000"/>
                <a:satMod val="350000"/>
              </a:schemeClr>
            </a:gs>
          </a:gsLst>
          <a:lin ang="4000000" scaled="1"/>
        </a:gra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0000" algn="ct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110000" algn="ctr" rotWithShape="0">
              <a:srgbClr val="000000">
                <a:alpha val="65000"/>
              </a:srgbClr>
            </a:outerShdw>
          </a:effectLst>
        </a:effectStyle>
        <a:effectStyle>
          <a:effectLst>
            <a:outerShdw blurRad="120000" algn="ctr" rotWithShape="0">
              <a:srgbClr val="000000">
                <a:alpha val="70000"/>
              </a:srgbClr>
            </a:outerShdw>
          </a:effectLst>
          <a:scene3d>
            <a:camera prst="orthographicFront"/>
            <a:lightRig rig="glow" dir="t">
              <a:rot lat="0" lon="0" rev="1800000"/>
            </a:lightRig>
          </a:scene3d>
          <a:sp3d contourW="12700" prstMaterial="dkEdge">
            <a:bevelT w="50800" h="44450" prst="angle"/>
            <a:contourClr>
              <a:schemeClr val="phClr">
                <a:shade val="4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110000"/>
              </a:schemeClr>
            </a:gs>
            <a:gs pos="30000">
              <a:schemeClr val="phClr">
                <a:shade val="75000"/>
                <a:satMod val="130000"/>
              </a:schemeClr>
            </a:gs>
            <a:gs pos="50000">
              <a:schemeClr val="phClr">
                <a:shade val="70000"/>
                <a:satMod val="135000"/>
              </a:schemeClr>
            </a:gs>
            <a:gs pos="100000">
              <a:schemeClr val="phClr">
                <a:tint val="75000"/>
                <a:satMod val="110000"/>
              </a:schemeClr>
            </a:gs>
          </a:gsLst>
          <a:lin ang="4000000" scaled="1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20000"/>
              </a:schemeClr>
              <a:schemeClr val="phClr">
                <a:tint val="94000"/>
                <a:satMod val="2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Prefab</Template>
  <TotalTime>497</TotalTime>
  <Words>655</Words>
  <Application>Microsoft Office PowerPoint</Application>
  <PresentationFormat>On-screen Show (4:3)</PresentationFormat>
  <Paragraphs>84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Prefab</vt:lpstr>
      <vt:lpstr>Equation</vt:lpstr>
      <vt:lpstr>MathType 6.0 Equation</vt:lpstr>
      <vt:lpstr>Intro to Matrices</vt:lpstr>
      <vt:lpstr>What is a matrix?</vt:lpstr>
      <vt:lpstr>Sizing a matrix</vt:lpstr>
      <vt:lpstr>“Special” Matrices</vt:lpstr>
      <vt:lpstr>“Special” Matrices</vt:lpstr>
      <vt:lpstr>Matrix Rank</vt:lpstr>
      <vt:lpstr>Transposing a Matrix</vt:lpstr>
      <vt:lpstr>Matrix Addition</vt:lpstr>
      <vt:lpstr>Matrix Multiplication</vt:lpstr>
      <vt:lpstr>Matrix Multiplication</vt:lpstr>
      <vt:lpstr>Matrix Multiplication</vt:lpstr>
      <vt:lpstr>Reducing Square Matrices</vt:lpstr>
      <vt:lpstr>Reducing Square Matrices</vt:lpstr>
      <vt:lpstr>Reducing Square Matrices</vt:lpstr>
      <vt:lpstr>Reducing Square Matrices</vt:lpstr>
      <vt:lpstr>Matrix Inverse</vt:lpstr>
      <vt:lpstr>Matrix Inverse</vt:lpstr>
      <vt:lpstr>Matrix Inverse</vt:lpstr>
      <vt:lpstr>Singular Matrix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Matrices</dc:title>
  <dc:creator>Andrew Ainsworth</dc:creator>
  <cp:lastModifiedBy>Andrew Ainsworth</cp:lastModifiedBy>
  <cp:revision>25</cp:revision>
  <dcterms:created xsi:type="dcterms:W3CDTF">2011-08-30T18:20:53Z</dcterms:created>
  <dcterms:modified xsi:type="dcterms:W3CDTF">2011-08-31T06:52:56Z</dcterms:modified>
</cp:coreProperties>
</file>